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5" r:id="rId2"/>
    <p:sldId id="258" r:id="rId3"/>
    <p:sldId id="260" r:id="rId4"/>
    <p:sldId id="261" r:id="rId5"/>
    <p:sldId id="266" r:id="rId6"/>
    <p:sldId id="271" r:id="rId7"/>
    <p:sldId id="272" r:id="rId8"/>
    <p:sldId id="273" r:id="rId9"/>
    <p:sldId id="269" r:id="rId10"/>
    <p:sldId id="270" r:id="rId11"/>
    <p:sldId id="259" r:id="rId12"/>
    <p:sldId id="267" r:id="rId13"/>
    <p:sldId id="262" r:id="rId14"/>
    <p:sldId id="268" r:id="rId15"/>
    <p:sldId id="27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DCB91-733F-4F98-8A1C-7EF4F98F1FEE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ADF85-A694-46F5-9E6A-D7C78F63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3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ADF85-A694-46F5-9E6A-D7C78F633A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46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ADF85-A694-46F5-9E6A-D7C78F633A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6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4FCE-18EE-8184-F061-BF2D2E2E1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D5DF4-BD94-2FC6-5B2C-044A558ED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C9C54-250C-2CB3-E7D5-C49F5594B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FE87-7421-A135-E5C3-120D834E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53BE6-433D-F7F5-ED07-39CAE403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30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4316F-39D4-CBD3-AAEB-0EFEFB31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B4F06C-7A5A-709F-7567-94483F837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02E7E-9D84-119D-F552-41945EF34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2B073-54B7-0D58-EB17-C4B20DFC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E2D0B-B4D6-A376-AC13-29277F9AC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3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1010DD-BF31-30C1-50E3-B56B1B772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C4A58-2594-2AFF-3AE0-EFB3CB059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D2DE3-2A94-A12A-A826-67DDE9BCA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9F22B-CE3D-DB26-55AD-B660F48A2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560D2-D120-901A-648E-471713FD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3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31F0A-5158-9CFB-880D-DC1F214E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4E19E-3370-B3E8-0FF2-E96DB9D4B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F7F6D-2D7A-24C8-E8CF-587A3B4B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28F7B-A1D5-2803-2D54-3E34D14FB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C0F6D-0705-0BBF-C8AA-135C1B50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1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5A3C-7CE1-3C78-28FF-7581AE4A2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D32BE-86AC-3BB8-A393-1C5145294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D3CE1-BB7E-3CFF-8E6C-E0DE3AE75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E73B5-E36A-6A67-9904-732D18F9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38BF5-2D4B-442C-3F2D-B79E4441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1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42AA-C0DD-FF31-EBFA-530E199F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41317-A814-8E77-B9BA-5E8E8FBEF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87763-88AC-6FE7-2FAC-546753F53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7D076-0590-273D-B1F6-AF527B868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F7036-C9F0-0571-AD83-0792A0B4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21A62-1891-E91A-1D97-746AFA90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85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FBC8-C99A-35CA-AA7B-5A609A1E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30AE3-99EA-0A22-1A6E-EF25247A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3337A-5214-F70A-205A-7D2BB3193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724E4-9642-F1DF-F8E5-FF4BB91A5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1C61D-4988-20F3-FF3E-7C8D239B3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6738E-57CC-2A29-9088-6A438967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07B5F2-7DC4-0AB1-AC8D-9F881A6C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4462F-CADD-C794-1D3D-59AED28F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0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913A-7F19-4111-F543-92172DEC6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2410D1-2B4D-BD13-2CB0-5B86D5AD2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9E475-3E55-3FD4-763A-D0E9AC87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3D582-299C-F013-400B-92F4AB75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A290F-AB26-7FAA-B812-16924AF8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66024-A920-6B06-4E9C-2520047E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43BF1-5129-2715-27A6-409FB5B42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92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5403-106E-FDBA-4109-7298C1592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5ED0-5FB8-7B29-7FBE-286D72A6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9B7D4-7194-9AB8-FE96-43378D1B8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B4785-0B3A-E0FF-F74D-13E6572A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6325D-17F1-5F9B-6342-69DBE2409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01E25-125E-481C-6B78-2317FEBE3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6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6847-4AD6-43B5-47F2-C5E7073F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B9BF77-07E8-38D3-E525-932DCEDD3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FCAB0-784E-BFC9-D2E8-01454D652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FBEC0-98DB-89A0-11AC-786FFBB8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BF436-C90E-95D4-66FC-AD26DAAA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99018-B4F6-6772-ADAF-FDC0BB20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44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79F783-697D-9DD8-EB0C-8D8E16CBF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A6C20-619E-B6D9-D11A-F7434E56D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3FF3D-DCCF-B986-0109-BD4A59F2C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A56C9-0DAD-4E1D-A3F6-83105105C7F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0348F-C4B2-C18A-A847-B5AF45E50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7A0CF-FE46-FCE0-03CE-D2235F267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23DB1-7F58-4E1B-93BC-EC0C03F47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8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91A7F4-DEB9-F521-0FA2-1D389549179E}"/>
              </a:ext>
            </a:extLst>
          </p:cNvPr>
          <p:cNvSpPr/>
          <p:nvPr/>
        </p:nvSpPr>
        <p:spPr>
          <a:xfrm>
            <a:off x="-10233" y="2751292"/>
            <a:ext cx="743642" cy="1712703"/>
          </a:xfrm>
          <a:prstGeom prst="rect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DBDCAC-B195-8957-612E-840A6B81E37C}"/>
              </a:ext>
            </a:extLst>
          </p:cNvPr>
          <p:cNvSpPr/>
          <p:nvPr/>
        </p:nvSpPr>
        <p:spPr>
          <a:xfrm>
            <a:off x="6335786" y="2751292"/>
            <a:ext cx="111109" cy="1709927"/>
          </a:xfrm>
          <a:prstGeom prst="rect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30ADB-B635-C296-A780-8F9497C2D72A}"/>
              </a:ext>
            </a:extLst>
          </p:cNvPr>
          <p:cNvSpPr/>
          <p:nvPr/>
        </p:nvSpPr>
        <p:spPr>
          <a:xfrm>
            <a:off x="6558011" y="2751292"/>
            <a:ext cx="145150" cy="1709927"/>
          </a:xfrm>
          <a:prstGeom prst="rect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CC08B9-93E4-2B80-77E4-245A0CAAC79D}"/>
              </a:ext>
            </a:extLst>
          </p:cNvPr>
          <p:cNvSpPr/>
          <p:nvPr/>
        </p:nvSpPr>
        <p:spPr>
          <a:xfrm>
            <a:off x="733413" y="361507"/>
            <a:ext cx="5591744" cy="6079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Food.com - Recipes, Food Ideas and Videos">
            <a:extLst>
              <a:ext uri="{FF2B5EF4-FFF2-40B4-BE49-F238E27FC236}">
                <a16:creationId xmlns:a16="http://schemas.microsoft.com/office/drawing/2014/main" id="{3FF0C6A1-4722-43DB-E924-2157B073A4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3" t="3138" r="15762" b="1923"/>
          <a:stretch/>
        </p:blipFill>
        <p:spPr bwMode="auto">
          <a:xfrm>
            <a:off x="1042844" y="616957"/>
            <a:ext cx="4972878" cy="36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About Food.com - Food.com">
            <a:extLst>
              <a:ext uri="{FF2B5EF4-FFF2-40B4-BE49-F238E27FC236}">
                <a16:creationId xmlns:a16="http://schemas.microsoft.com/office/drawing/2014/main" id="{34823EA4-006F-45BC-B4C3-6729DA72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734" y="4564775"/>
            <a:ext cx="3490458" cy="138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3C88CF-1470-C47E-9F25-21D63282A9C8}"/>
              </a:ext>
            </a:extLst>
          </p:cNvPr>
          <p:cNvGrpSpPr/>
          <p:nvPr/>
        </p:nvGrpSpPr>
        <p:grpSpPr>
          <a:xfrm>
            <a:off x="6974958" y="2876105"/>
            <a:ext cx="5052760" cy="1460299"/>
            <a:chOff x="6974958" y="3000920"/>
            <a:chExt cx="5052760" cy="14602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DC3995-FD87-2458-0B38-01A3F6A85DBF}"/>
                </a:ext>
              </a:extLst>
            </p:cNvPr>
            <p:cNvSpPr txBox="1"/>
            <p:nvPr/>
          </p:nvSpPr>
          <p:spPr>
            <a:xfrm>
              <a:off x="6974958" y="3000920"/>
              <a:ext cx="5052760" cy="121622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4000" b="1" dirty="0">
                  <a:latin typeface="Woff2"/>
                  <a:ea typeface="+mj-ea"/>
                  <a:cs typeface="+mj-cs"/>
                </a:rPr>
                <a:t>INGREDIENT </a:t>
              </a:r>
              <a:r>
                <a:rPr lang="en-US" sz="4000" b="1" dirty="0">
                  <a:ea typeface="+mj-ea"/>
                  <a:cs typeface="+mj-cs"/>
                </a:rPr>
                <a:t>RECOMMENDATION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325C08-9C78-F493-D8C8-856586EA75FE}"/>
                </a:ext>
              </a:extLst>
            </p:cNvPr>
            <p:cNvSpPr txBox="1"/>
            <p:nvPr/>
          </p:nvSpPr>
          <p:spPr>
            <a:xfrm>
              <a:off x="6974958" y="4163851"/>
              <a:ext cx="5052760" cy="2973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rgbClr val="F5CE35"/>
                  </a:solidFill>
                  <a:latin typeface="Woff2"/>
                  <a:ea typeface="+mj-ea"/>
                  <a:cs typeface="+mj-cs"/>
                </a:rPr>
                <a:t>Recommendation Tools – MBD 2023</a:t>
              </a:r>
              <a:endParaRPr lang="en-US" sz="2000" b="1" dirty="0">
                <a:solidFill>
                  <a:srgbClr val="F5CE35"/>
                </a:solidFill>
                <a:ea typeface="+mj-ea"/>
                <a:cs typeface="+mj-cs"/>
              </a:endParaRPr>
            </a:p>
          </p:txBody>
        </p:sp>
      </p:grpSp>
      <p:pic>
        <p:nvPicPr>
          <p:cNvPr id="6" name="RecSys">
            <a:hlinkClick r:id="" action="ppaction://media"/>
            <a:extLst>
              <a:ext uri="{FF2B5EF4-FFF2-40B4-BE49-F238E27FC236}">
                <a16:creationId xmlns:a16="http://schemas.microsoft.com/office/drawing/2014/main" id="{663EF742-2BD9-F779-B7C1-C145E135C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0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7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16683-1E22-D9B9-8F6B-9ACD1BC9C55D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METHODOLOGY: BASETABLE CREATION (2/2)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9CE8AB-2CB1-A2C2-3C79-9A4FB0D39FE0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5F03FA-6630-1FA1-162F-AB7C9B317A94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A49BF6-D25C-2D80-DF59-59F524F0A58E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131A6C9F-4266-C040-0542-CE71C5479AF1}"/>
              </a:ext>
            </a:extLst>
          </p:cNvPr>
          <p:cNvSpPr/>
          <p:nvPr/>
        </p:nvSpPr>
        <p:spPr>
          <a:xfrm rot="10800000">
            <a:off x="3442957" y="4925275"/>
            <a:ext cx="5088301" cy="3024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DBD85-601E-5F29-79FD-BBFEB5183BEE}"/>
              </a:ext>
            </a:extLst>
          </p:cNvPr>
          <p:cNvSpPr txBox="1"/>
          <p:nvPr/>
        </p:nvSpPr>
        <p:spPr>
          <a:xfrm>
            <a:off x="2045617" y="1791140"/>
            <a:ext cx="9417377" cy="28469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i="1" dirty="0"/>
              <a:t>For the sake of avoiding memory issues, we have further filtered the created table as follows:</a:t>
            </a:r>
          </a:p>
          <a:p>
            <a:pPr>
              <a:spcAft>
                <a:spcPts val="600"/>
              </a:spcAft>
            </a:pPr>
            <a:endParaRPr lang="en-US" sz="1800" b="1" i="1" dirty="0"/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1" dirty="0"/>
              <a:t>Keeping only recipes with 10+ reviews</a:t>
            </a:r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1" dirty="0"/>
              <a:t>Keeping only users with 5+ reviews</a:t>
            </a:r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1" dirty="0"/>
              <a:t>Sorting the table by date from newest to oldest review</a:t>
            </a:r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1" dirty="0"/>
              <a:t>Taking only the most recent 10%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79E1D7-82DB-24F4-07AF-57854454CCF8}"/>
              </a:ext>
            </a:extLst>
          </p:cNvPr>
          <p:cNvSpPr/>
          <p:nvPr/>
        </p:nvSpPr>
        <p:spPr>
          <a:xfrm>
            <a:off x="527985" y="1234738"/>
            <a:ext cx="11108844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Filtering Layers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5E07B8-77A3-2A6C-EDD6-119A65C60437}"/>
              </a:ext>
            </a:extLst>
          </p:cNvPr>
          <p:cNvSpPr/>
          <p:nvPr/>
        </p:nvSpPr>
        <p:spPr>
          <a:xfrm>
            <a:off x="880026" y="2483087"/>
            <a:ext cx="731520" cy="731520"/>
          </a:xfrm>
          <a:prstGeom prst="ellipse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F70E45-A9B2-8BA7-70CD-77E0512C9ADF}"/>
              </a:ext>
            </a:extLst>
          </p:cNvPr>
          <p:cNvSpPr/>
          <p:nvPr/>
        </p:nvSpPr>
        <p:spPr>
          <a:xfrm>
            <a:off x="880026" y="3833443"/>
            <a:ext cx="731520" cy="731520"/>
          </a:xfrm>
          <a:prstGeom prst="ellipse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23ADA-6FC3-0718-C113-4DF4F2C2B09E}"/>
              </a:ext>
            </a:extLst>
          </p:cNvPr>
          <p:cNvSpPr/>
          <p:nvPr/>
        </p:nvSpPr>
        <p:spPr>
          <a:xfrm>
            <a:off x="527985" y="1237786"/>
            <a:ext cx="11108844" cy="3503881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3AFE2B-4BF4-E3B4-9C98-CBFBA5F33A25}"/>
              </a:ext>
            </a:extLst>
          </p:cNvPr>
          <p:cNvSpPr txBox="1"/>
          <p:nvPr/>
        </p:nvSpPr>
        <p:spPr>
          <a:xfrm>
            <a:off x="810933" y="5947610"/>
            <a:ext cx="10638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/>
              <a:t>Our final basetable has 16,552 observations and 23 variables</a:t>
            </a:r>
            <a:endParaRPr lang="en-US" i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AC57EA-51DF-9321-4466-D25F096F3CA1}"/>
              </a:ext>
            </a:extLst>
          </p:cNvPr>
          <p:cNvSpPr/>
          <p:nvPr/>
        </p:nvSpPr>
        <p:spPr>
          <a:xfrm>
            <a:off x="541578" y="5411355"/>
            <a:ext cx="11095251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Final Basetable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5C95EE-0F56-D260-E603-E523F267877D}"/>
              </a:ext>
            </a:extLst>
          </p:cNvPr>
          <p:cNvSpPr/>
          <p:nvPr/>
        </p:nvSpPr>
        <p:spPr>
          <a:xfrm>
            <a:off x="527985" y="5411355"/>
            <a:ext cx="11108844" cy="1024126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BE8C1-17E7-BC8F-B011-45BFD73185EC}"/>
              </a:ext>
            </a:extLst>
          </p:cNvPr>
          <p:cNvSpPr txBox="1"/>
          <p:nvPr/>
        </p:nvSpPr>
        <p:spPr>
          <a:xfrm>
            <a:off x="-716993" y="6534375"/>
            <a:ext cx="3483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Voice: Shashank Gollapalli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DA2B336-358D-25E2-33B0-224DBD89E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18"/>
    </mc:Choice>
    <mc:Fallback xmlns="">
      <p:transition spd="slow" advTm="36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1A1A1E-D3BA-3313-08AA-23D1DA04AB9A}"/>
              </a:ext>
            </a:extLst>
          </p:cNvPr>
          <p:cNvSpPr txBox="1"/>
          <p:nvPr/>
        </p:nvSpPr>
        <p:spPr>
          <a:xfrm>
            <a:off x="6462132" y="-532097"/>
            <a:ext cx="7374835" cy="467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 err="1">
                <a:ea typeface="+mj-ea"/>
                <a:cs typeface="+mj-cs"/>
              </a:rPr>
              <a:t>xxxx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8D58A-243D-D9CC-9A60-BA5376344A27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METHODOLOGY: TEXT PROCESSING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1ADEEF3-E630-1EF4-B02D-DBE0028769A5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4C09F3-8585-4B59-20A4-D282FBD3AAB6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543149-9E79-AE20-F32C-CFF92A466139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56FCFF-B3E2-4AB0-15F5-25D3B7F18FD8}"/>
              </a:ext>
            </a:extLst>
          </p:cNvPr>
          <p:cNvSpPr txBox="1"/>
          <p:nvPr/>
        </p:nvSpPr>
        <p:spPr>
          <a:xfrm>
            <a:off x="1745223" y="1817363"/>
            <a:ext cx="9417377" cy="432426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Reviews Analysis </a:t>
            </a:r>
          </a:p>
          <a:p>
            <a:pPr>
              <a:spcAft>
                <a:spcPts val="600"/>
              </a:spcAft>
            </a:pPr>
            <a:endParaRPr lang="en-US" i="1" dirty="0"/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1" dirty="0"/>
              <a:t>Tokenizing</a:t>
            </a:r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1" dirty="0"/>
              <a:t>Removing stopwords</a:t>
            </a:r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1" dirty="0"/>
              <a:t>Lemmatizing</a:t>
            </a:r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i="1" dirty="0"/>
              <a:t>Keeping only the tokens that have a length greater than 2</a:t>
            </a:r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endParaRPr lang="en-US" i="1" dirty="0"/>
          </a:p>
          <a:p>
            <a:pPr>
              <a:spcAft>
                <a:spcPts val="600"/>
              </a:spcAft>
              <a:buClr>
                <a:srgbClr val="F5CE35"/>
              </a:buClr>
              <a:buSzPct val="150000"/>
            </a:pPr>
            <a:r>
              <a:rPr lang="en-US" sz="2000" b="1" dirty="0"/>
              <a:t>Ingredients Unification</a:t>
            </a:r>
          </a:p>
          <a:p>
            <a:pPr>
              <a:spcAft>
                <a:spcPts val="600"/>
              </a:spcAft>
              <a:buClr>
                <a:srgbClr val="F5CE35"/>
              </a:buClr>
              <a:buSzPct val="150000"/>
            </a:pPr>
            <a:endParaRPr lang="en-US" b="1" dirty="0"/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Creating a list of all ingredients</a:t>
            </a:r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Grouping similar ingredients</a:t>
            </a:r>
          </a:p>
          <a:p>
            <a:pPr marL="285750" indent="-285750">
              <a:spcAft>
                <a:spcPts val="600"/>
              </a:spcAft>
              <a:buClr>
                <a:srgbClr val="F5CE35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/>
              <a:t>Unifying the different variations of each ingredient and replacing them in the basetable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A0E336-E2D3-572B-E84F-26BE4C9875CB}"/>
              </a:ext>
            </a:extLst>
          </p:cNvPr>
          <p:cNvSpPr/>
          <p:nvPr/>
        </p:nvSpPr>
        <p:spPr>
          <a:xfrm>
            <a:off x="527985" y="1234738"/>
            <a:ext cx="11108844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Pre-Processing Layers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FECA65-84DC-4E6D-C9E9-2E3401045FFD}"/>
              </a:ext>
            </a:extLst>
          </p:cNvPr>
          <p:cNvSpPr/>
          <p:nvPr/>
        </p:nvSpPr>
        <p:spPr>
          <a:xfrm>
            <a:off x="527985" y="1237786"/>
            <a:ext cx="11108844" cy="5068746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B91836-C066-BB08-6E7D-F5DED9AF22FF}"/>
              </a:ext>
            </a:extLst>
          </p:cNvPr>
          <p:cNvSpPr/>
          <p:nvPr/>
        </p:nvSpPr>
        <p:spPr>
          <a:xfrm>
            <a:off x="770844" y="1830616"/>
            <a:ext cx="731520" cy="731520"/>
          </a:xfrm>
          <a:prstGeom prst="ellipse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F1B46B-DC5C-6C3D-CD81-28F0935B6D65}"/>
              </a:ext>
            </a:extLst>
          </p:cNvPr>
          <p:cNvSpPr/>
          <p:nvPr/>
        </p:nvSpPr>
        <p:spPr>
          <a:xfrm>
            <a:off x="770844" y="4173317"/>
            <a:ext cx="731520" cy="731520"/>
          </a:xfrm>
          <a:prstGeom prst="ellipse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C922E-D4C4-4520-5F99-EE284D429740}"/>
              </a:ext>
            </a:extLst>
          </p:cNvPr>
          <p:cNvSpPr txBox="1"/>
          <p:nvPr/>
        </p:nvSpPr>
        <p:spPr>
          <a:xfrm>
            <a:off x="-716993" y="6534375"/>
            <a:ext cx="3483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Voice: Shashank Gollapalli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3217216-7CDF-41AC-0C2A-5B0E2043F0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08"/>
    </mc:Choice>
    <mc:Fallback xmlns="">
      <p:transition spd="slow" advTm="26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0A010B0-BC16-03F6-6076-044B30E3F16F}"/>
              </a:ext>
            </a:extLst>
          </p:cNvPr>
          <p:cNvSpPr/>
          <p:nvPr/>
        </p:nvSpPr>
        <p:spPr>
          <a:xfrm>
            <a:off x="820174" y="3675313"/>
            <a:ext cx="4062953" cy="18006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A1A1E-D3BA-3313-08AA-23D1DA04AB9A}"/>
              </a:ext>
            </a:extLst>
          </p:cNvPr>
          <p:cNvSpPr txBox="1"/>
          <p:nvPr/>
        </p:nvSpPr>
        <p:spPr>
          <a:xfrm>
            <a:off x="6462132" y="-532097"/>
            <a:ext cx="7374835" cy="467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 err="1">
                <a:ea typeface="+mj-ea"/>
                <a:cs typeface="+mj-cs"/>
              </a:rPr>
              <a:t>xxxx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8D58A-243D-D9CC-9A60-BA5376344A27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METHODOLOGY: MODEL BUILDING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1ADEEF3-E630-1EF4-B02D-DBE0028769A5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4C09F3-8585-4B59-20A4-D282FBD3AAB6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543149-9E79-AE20-F32C-CFF92A466139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0383C4-B9DF-6B85-9E2B-1669F03F709E}"/>
              </a:ext>
            </a:extLst>
          </p:cNvPr>
          <p:cNvSpPr/>
          <p:nvPr/>
        </p:nvSpPr>
        <p:spPr>
          <a:xfrm>
            <a:off x="527986" y="1234738"/>
            <a:ext cx="4647330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Train / Test  Split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B0CAAD-B815-5966-372F-8046F100A8E6}"/>
              </a:ext>
            </a:extLst>
          </p:cNvPr>
          <p:cNvSpPr/>
          <p:nvPr/>
        </p:nvSpPr>
        <p:spPr>
          <a:xfrm>
            <a:off x="527986" y="1237786"/>
            <a:ext cx="4647330" cy="4363033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96802D-DB2B-C717-E48A-7B8098447B85}"/>
              </a:ext>
            </a:extLst>
          </p:cNvPr>
          <p:cNvSpPr/>
          <p:nvPr/>
        </p:nvSpPr>
        <p:spPr>
          <a:xfrm>
            <a:off x="1152313" y="1803455"/>
            <a:ext cx="1097280" cy="1097280"/>
          </a:xfrm>
          <a:prstGeom prst="ellipse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70%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BCA8D1-5051-6B6D-7070-A9C6514CCF2C}"/>
              </a:ext>
            </a:extLst>
          </p:cNvPr>
          <p:cNvSpPr/>
          <p:nvPr/>
        </p:nvSpPr>
        <p:spPr>
          <a:xfrm>
            <a:off x="3482934" y="1803455"/>
            <a:ext cx="1097280" cy="1097280"/>
          </a:xfrm>
          <a:prstGeom prst="ellipse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30%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D26E3-6CA6-C68D-35F3-06BC5B6C10BD}"/>
              </a:ext>
            </a:extLst>
          </p:cNvPr>
          <p:cNvSpPr txBox="1"/>
          <p:nvPr/>
        </p:nvSpPr>
        <p:spPr>
          <a:xfrm>
            <a:off x="1178398" y="2918319"/>
            <a:ext cx="104511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Train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765B2-C1AE-A862-DECA-7B43600618A2}"/>
              </a:ext>
            </a:extLst>
          </p:cNvPr>
          <p:cNvSpPr txBox="1"/>
          <p:nvPr/>
        </p:nvSpPr>
        <p:spPr>
          <a:xfrm>
            <a:off x="3509019" y="2918319"/>
            <a:ext cx="104511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Test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5B4296C-4F81-918E-7B9D-7894F5EED8E8}"/>
              </a:ext>
            </a:extLst>
          </p:cNvPr>
          <p:cNvSpPr/>
          <p:nvPr/>
        </p:nvSpPr>
        <p:spPr>
          <a:xfrm>
            <a:off x="1152313" y="3808776"/>
            <a:ext cx="1097280" cy="1097280"/>
          </a:xfrm>
          <a:prstGeom prst="ellipse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50%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191B67-243D-13C0-9F5D-28CA078DCA38}"/>
              </a:ext>
            </a:extLst>
          </p:cNvPr>
          <p:cNvSpPr/>
          <p:nvPr/>
        </p:nvSpPr>
        <p:spPr>
          <a:xfrm>
            <a:off x="3482934" y="3808776"/>
            <a:ext cx="1097280" cy="1097280"/>
          </a:xfrm>
          <a:prstGeom prst="ellipse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20%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ED09C-96C7-F171-029F-B0FC2B6F3718}"/>
              </a:ext>
            </a:extLst>
          </p:cNvPr>
          <p:cNvSpPr txBox="1"/>
          <p:nvPr/>
        </p:nvSpPr>
        <p:spPr>
          <a:xfrm>
            <a:off x="1178398" y="5011877"/>
            <a:ext cx="104511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Train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C9C149-3727-7B9E-C717-03353AA309BC}"/>
              </a:ext>
            </a:extLst>
          </p:cNvPr>
          <p:cNvSpPr txBox="1"/>
          <p:nvPr/>
        </p:nvSpPr>
        <p:spPr>
          <a:xfrm>
            <a:off x="3353969" y="5011877"/>
            <a:ext cx="1355211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/>
              <a:t>Validation</a:t>
            </a:r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D9C0E3-5B20-B8C5-665B-56989DAAE8CD}"/>
              </a:ext>
            </a:extLst>
          </p:cNvPr>
          <p:cNvSpPr/>
          <p:nvPr/>
        </p:nvSpPr>
        <p:spPr>
          <a:xfrm rot="10800000">
            <a:off x="1301401" y="3387232"/>
            <a:ext cx="799105" cy="17462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E16B52-F31B-DA77-B793-AE4D7F18CD12}"/>
              </a:ext>
            </a:extLst>
          </p:cNvPr>
          <p:cNvSpPr/>
          <p:nvPr/>
        </p:nvSpPr>
        <p:spPr>
          <a:xfrm>
            <a:off x="5354510" y="1234738"/>
            <a:ext cx="3035346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User Item Rating Table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DC7F97-2EF0-247C-61E0-5D7D04B24B59}"/>
              </a:ext>
            </a:extLst>
          </p:cNvPr>
          <p:cNvSpPr/>
          <p:nvPr/>
        </p:nvSpPr>
        <p:spPr>
          <a:xfrm>
            <a:off x="5345084" y="1237786"/>
            <a:ext cx="3044772" cy="4363033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D3F7210-7400-8FFF-BB19-7FEE31DA7D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83" t="48065" r="61375" b="14640"/>
          <a:stretch/>
        </p:blipFill>
        <p:spPr>
          <a:xfrm>
            <a:off x="5474735" y="1814684"/>
            <a:ext cx="2915121" cy="322863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BE590EF-33D5-39E9-7CE2-C36C50FF6C83}"/>
              </a:ext>
            </a:extLst>
          </p:cNvPr>
          <p:cNvSpPr/>
          <p:nvPr/>
        </p:nvSpPr>
        <p:spPr>
          <a:xfrm>
            <a:off x="8569050" y="1234738"/>
            <a:ext cx="3035346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User Item Review Table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659301-1CCC-FAB4-AAC4-9DF4AC69B27D}"/>
              </a:ext>
            </a:extLst>
          </p:cNvPr>
          <p:cNvSpPr/>
          <p:nvPr/>
        </p:nvSpPr>
        <p:spPr>
          <a:xfrm>
            <a:off x="8559624" y="1237787"/>
            <a:ext cx="3044772" cy="4385476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2898E8-5248-DEC9-81EF-F5E54D11348C}"/>
              </a:ext>
            </a:extLst>
          </p:cNvPr>
          <p:cNvGrpSpPr/>
          <p:nvPr/>
        </p:nvGrpSpPr>
        <p:grpSpPr>
          <a:xfrm>
            <a:off x="8686800" y="1814684"/>
            <a:ext cx="2790420" cy="1484186"/>
            <a:chOff x="2759457" y="3159029"/>
            <a:chExt cx="2790420" cy="148418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EE3ABA4-7CD6-A659-1F6C-A3D4A2447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35" t="46063" r="57552" b="32295"/>
            <a:stretch/>
          </p:blipFill>
          <p:spPr>
            <a:xfrm>
              <a:off x="2759457" y="3159030"/>
              <a:ext cx="2415774" cy="148418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B6F47B4-EE47-C41B-4B95-7CE288FFA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691" t="46063" r="15335" b="32295"/>
            <a:stretch/>
          </p:blipFill>
          <p:spPr>
            <a:xfrm>
              <a:off x="4333819" y="3159029"/>
              <a:ext cx="1216058" cy="1484185"/>
            </a:xfrm>
            <a:prstGeom prst="rect">
              <a:avLst/>
            </a:prstGeom>
          </p:spPr>
        </p:pic>
      </p:grp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9436A691-2BB6-1FF7-750B-ABE00ED5CB6D}"/>
              </a:ext>
            </a:extLst>
          </p:cNvPr>
          <p:cNvSpPr/>
          <p:nvPr/>
        </p:nvSpPr>
        <p:spPr>
          <a:xfrm rot="10800000">
            <a:off x="3482934" y="5728334"/>
            <a:ext cx="5088301" cy="3024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8B575F-670C-73F7-17E0-6AEA8C5B1C31}"/>
              </a:ext>
            </a:extLst>
          </p:cNvPr>
          <p:cNvSpPr/>
          <p:nvPr/>
        </p:nvSpPr>
        <p:spPr>
          <a:xfrm>
            <a:off x="527985" y="6135878"/>
            <a:ext cx="5344913" cy="417717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Content-Based Approach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EC5756-302A-71BC-CE7E-E3704105400B}"/>
              </a:ext>
            </a:extLst>
          </p:cNvPr>
          <p:cNvSpPr/>
          <p:nvPr/>
        </p:nvSpPr>
        <p:spPr>
          <a:xfrm>
            <a:off x="6096000" y="6135878"/>
            <a:ext cx="5508396" cy="417717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Collaborative Filtering 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883D3-598C-ED01-EACC-76FDC7B50F29}"/>
              </a:ext>
            </a:extLst>
          </p:cNvPr>
          <p:cNvSpPr txBox="1"/>
          <p:nvPr/>
        </p:nvSpPr>
        <p:spPr>
          <a:xfrm>
            <a:off x="-716993" y="6534375"/>
            <a:ext cx="3483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Voice: Shashank Gollapalli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50AB50B7-6731-BC88-E41B-2DEBD6AAB5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AC52401-F281-FBF3-E0BE-62DD86E9A4E0}"/>
              </a:ext>
            </a:extLst>
          </p:cNvPr>
          <p:cNvSpPr txBox="1"/>
          <p:nvPr/>
        </p:nvSpPr>
        <p:spPr>
          <a:xfrm>
            <a:off x="-716993" y="6550223"/>
            <a:ext cx="3483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Voice: Shashank Gollapalli</a:t>
            </a:r>
          </a:p>
        </p:txBody>
      </p:sp>
    </p:spTree>
    <p:extLst>
      <p:ext uri="{BB962C8B-B14F-4D97-AF65-F5344CB8AC3E}">
        <p14:creationId xmlns:p14="http://schemas.microsoft.com/office/powerpoint/2010/main" val="251417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04"/>
    </mc:Choice>
    <mc:Fallback xmlns="">
      <p:transition spd="slow" advTm="29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20373E-3F2B-578F-86B5-A3514C3DAE99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RESULTS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592782-2A76-258B-DCE3-C3FD2ECBE837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68F041-54BE-05D9-D6E1-FE27BAF9A8E1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9A13A2-7F7B-28FD-28CC-021B352AE792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A752675-6431-09C8-1780-03ADE803DD20}"/>
              </a:ext>
            </a:extLst>
          </p:cNvPr>
          <p:cNvSpPr/>
          <p:nvPr/>
        </p:nvSpPr>
        <p:spPr>
          <a:xfrm>
            <a:off x="527986" y="1234738"/>
            <a:ext cx="11013528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Models Evaluation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CC2F5-3037-CE78-D307-77D4867DF76A}"/>
              </a:ext>
            </a:extLst>
          </p:cNvPr>
          <p:cNvSpPr/>
          <p:nvPr/>
        </p:nvSpPr>
        <p:spPr>
          <a:xfrm>
            <a:off x="527986" y="1237786"/>
            <a:ext cx="11013528" cy="5040466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725669-D230-F777-9CE9-8709577CE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39" t="42612" r="32191" b="34020"/>
          <a:stretch/>
        </p:blipFill>
        <p:spPr>
          <a:xfrm>
            <a:off x="1060062" y="2227694"/>
            <a:ext cx="9949375" cy="2714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D49AEB-7368-208F-624D-7C878BB514EE}"/>
              </a:ext>
            </a:extLst>
          </p:cNvPr>
          <p:cNvSpPr txBox="1"/>
          <p:nvPr/>
        </p:nvSpPr>
        <p:spPr>
          <a:xfrm>
            <a:off x="-716993" y="6534375"/>
            <a:ext cx="3483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Voice: Shashank Gollapalli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8BC4299-19B9-397C-996C-A0EA5951B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71"/>
    </mc:Choice>
    <mc:Fallback xmlns="">
      <p:transition spd="slow" advTm="31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1A1A1E-D3BA-3313-08AA-23D1DA04AB9A}"/>
              </a:ext>
            </a:extLst>
          </p:cNvPr>
          <p:cNvSpPr txBox="1"/>
          <p:nvPr/>
        </p:nvSpPr>
        <p:spPr>
          <a:xfrm>
            <a:off x="6462132" y="-532097"/>
            <a:ext cx="7374835" cy="467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 err="1">
                <a:ea typeface="+mj-ea"/>
                <a:cs typeface="+mj-cs"/>
              </a:rPr>
              <a:t>xxxx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8D58A-243D-D9CC-9A60-BA5376344A27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RESULTS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1ADEEF3-E630-1EF4-B02D-DBE0028769A5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4C09F3-8585-4B59-20A4-D282FBD3AAB6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543149-9E79-AE20-F32C-CFF92A466139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38D80A-426B-4F2E-42BC-B10CBE15847D}"/>
              </a:ext>
            </a:extLst>
          </p:cNvPr>
          <p:cNvSpPr txBox="1"/>
          <p:nvPr/>
        </p:nvSpPr>
        <p:spPr>
          <a:xfrm>
            <a:off x="2348359" y="1995885"/>
            <a:ext cx="7563412" cy="467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 dirty="0">
                <a:ea typeface="+mj-ea"/>
                <a:cs typeface="+mj-cs"/>
              </a:rPr>
              <a:t>Top 5 Ingredient Recommendations for U6490323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CD3FD2-1E9C-8BF8-199F-7B92C8768AB2}"/>
              </a:ext>
            </a:extLst>
          </p:cNvPr>
          <p:cNvSpPr/>
          <p:nvPr/>
        </p:nvSpPr>
        <p:spPr>
          <a:xfrm>
            <a:off x="527986" y="1234738"/>
            <a:ext cx="11013528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The Predictions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17594-E8B2-52EC-E9B7-DAF2FBC49DFC}"/>
              </a:ext>
            </a:extLst>
          </p:cNvPr>
          <p:cNvSpPr/>
          <p:nvPr/>
        </p:nvSpPr>
        <p:spPr>
          <a:xfrm>
            <a:off x="527986" y="1237786"/>
            <a:ext cx="11013528" cy="5040466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996A971-66A6-6372-09C8-91F06C690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AB4431-3C22-C12A-3C5C-F1EC10E04D8C}"/>
              </a:ext>
            </a:extLst>
          </p:cNvPr>
          <p:cNvSpPr txBox="1"/>
          <p:nvPr/>
        </p:nvSpPr>
        <p:spPr>
          <a:xfrm>
            <a:off x="-716993" y="6550223"/>
            <a:ext cx="3483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Voice: Shashank Gollapalli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BA56E5C-BDB7-2DBE-EF44-07F286461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33" y="2501055"/>
            <a:ext cx="10113034" cy="308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86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6"/>
    </mc:Choice>
    <mc:Fallback xmlns="">
      <p:transition spd="slow" advTm="7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1A1A1E-D3BA-3313-08AA-23D1DA04AB9A}"/>
              </a:ext>
            </a:extLst>
          </p:cNvPr>
          <p:cNvSpPr txBox="1"/>
          <p:nvPr/>
        </p:nvSpPr>
        <p:spPr>
          <a:xfrm>
            <a:off x="6462132" y="-532097"/>
            <a:ext cx="7374835" cy="467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dirty="0" err="1">
                <a:ea typeface="+mj-ea"/>
                <a:cs typeface="+mj-cs"/>
              </a:rPr>
              <a:t>xxxx</a:t>
            </a:r>
            <a:endParaRPr lang="en-US" sz="2000" dirty="0"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8D58A-243D-D9CC-9A60-BA5376344A27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RESULTS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1ADEEF3-E630-1EF4-B02D-DBE0028769A5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4C09F3-8585-4B59-20A4-D282FBD3AAB6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543149-9E79-AE20-F32C-CFF92A466139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35A7FBE-D767-D67C-C439-A9C20A1ED60C}"/>
              </a:ext>
            </a:extLst>
          </p:cNvPr>
          <p:cNvSpPr txBox="1"/>
          <p:nvPr/>
        </p:nvSpPr>
        <p:spPr>
          <a:xfrm>
            <a:off x="2144585" y="2070249"/>
            <a:ext cx="7902829" cy="467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b="1" dirty="0">
                <a:ea typeface="+mj-ea"/>
                <a:cs typeface="+mj-cs"/>
              </a:rPr>
              <a:t>Top 5 Healthier Alternative Recommendations U6490323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CD3FD2-1E9C-8BF8-199F-7B92C8768AB2}"/>
              </a:ext>
            </a:extLst>
          </p:cNvPr>
          <p:cNvSpPr/>
          <p:nvPr/>
        </p:nvSpPr>
        <p:spPr>
          <a:xfrm>
            <a:off x="527986" y="1234738"/>
            <a:ext cx="11013528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The Predictions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17594-E8B2-52EC-E9B7-DAF2FBC49DFC}"/>
              </a:ext>
            </a:extLst>
          </p:cNvPr>
          <p:cNvSpPr/>
          <p:nvPr/>
        </p:nvSpPr>
        <p:spPr>
          <a:xfrm>
            <a:off x="527986" y="1237786"/>
            <a:ext cx="11013528" cy="5040466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549FC8-B4E2-A86A-F04E-072105CD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585" y="2955879"/>
            <a:ext cx="8305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726845D-4DEC-ED04-343F-93692F99EE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A4F648-17AB-397E-BAA2-192844EA6A9F}"/>
              </a:ext>
            </a:extLst>
          </p:cNvPr>
          <p:cNvSpPr txBox="1"/>
          <p:nvPr/>
        </p:nvSpPr>
        <p:spPr>
          <a:xfrm>
            <a:off x="-716993" y="6550223"/>
            <a:ext cx="3483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Voice: Shashank Gollapalli</a:t>
            </a:r>
          </a:p>
        </p:txBody>
      </p:sp>
    </p:spTree>
    <p:extLst>
      <p:ext uri="{BB962C8B-B14F-4D97-AF65-F5344CB8AC3E}">
        <p14:creationId xmlns:p14="http://schemas.microsoft.com/office/powerpoint/2010/main" val="31630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39"/>
    </mc:Choice>
    <mc:Fallback xmlns="">
      <p:transition spd="slow" advTm="20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op 5 Healthy Meal Prep Food Delivery Services">
            <a:extLst>
              <a:ext uri="{FF2B5EF4-FFF2-40B4-BE49-F238E27FC236}">
                <a16:creationId xmlns:a16="http://schemas.microsoft.com/office/drawing/2014/main" id="{C4B7E1A9-473C-304C-04A5-B6B5DEC3D8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 r="10494" b="51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F338B5-75F3-B6FE-DBF2-91E8E6745D37}"/>
              </a:ext>
            </a:extLst>
          </p:cNvPr>
          <p:cNvSpPr txBox="1"/>
          <p:nvPr/>
        </p:nvSpPr>
        <p:spPr>
          <a:xfrm>
            <a:off x="223478" y="2820888"/>
            <a:ext cx="4847752" cy="1216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bg1"/>
                </a:solidFill>
                <a:ea typeface="+mj-ea"/>
                <a:cs typeface="+mj-cs"/>
              </a:rPr>
              <a:t>THANK YOU</a:t>
            </a:r>
            <a:r>
              <a:rPr lang="en-US" sz="8000" b="1" dirty="0">
                <a:solidFill>
                  <a:srgbClr val="F5CE35"/>
                </a:solidFill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798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0EAEEB-BBA8-2C02-9BD7-7C0BAE1D1A28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RECOMMENDERS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D03F5-F45C-E2D3-153E-9284B645A5CC}"/>
              </a:ext>
            </a:extLst>
          </p:cNvPr>
          <p:cNvSpPr txBox="1"/>
          <p:nvPr/>
        </p:nvSpPr>
        <p:spPr>
          <a:xfrm>
            <a:off x="802722" y="4047935"/>
            <a:ext cx="24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effectLst/>
                <a:latin typeface="Avenir Next LT Pro Demi" panose="020B0704020202020204" pitchFamily="34" charset="0"/>
                <a:cs typeface="Arial" panose="020B0604020202020204" pitchFamily="34" charset="0"/>
              </a:rPr>
              <a:t>Maria </a:t>
            </a:r>
          </a:p>
          <a:p>
            <a:pPr algn="ctr"/>
            <a:r>
              <a:rPr lang="en-US" sz="2000" b="1" i="0" dirty="0">
                <a:effectLst/>
                <a:latin typeface="Avenir Next LT Pro Demi" panose="020B0704020202020204" pitchFamily="34" charset="0"/>
                <a:cs typeface="Arial" panose="020B0604020202020204" pitchFamily="34" charset="0"/>
              </a:rPr>
              <a:t>Karakoulian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377D7B-10C9-FCCD-2C31-58D23D0BD7CD}"/>
              </a:ext>
            </a:extLst>
          </p:cNvPr>
          <p:cNvSpPr txBox="1"/>
          <p:nvPr/>
        </p:nvSpPr>
        <p:spPr>
          <a:xfrm>
            <a:off x="3470624" y="4047935"/>
            <a:ext cx="24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effectLst/>
                <a:latin typeface="Avenir Next LT Pro Demi" panose="020B0704020202020204" pitchFamily="34" charset="0"/>
                <a:cs typeface="Arial" panose="020B0604020202020204" pitchFamily="34" charset="0"/>
              </a:rPr>
              <a:t>Arun </a:t>
            </a:r>
          </a:p>
          <a:p>
            <a:pPr algn="ctr"/>
            <a:r>
              <a:rPr lang="en-US" sz="2000" b="1" i="0" dirty="0">
                <a:effectLst/>
                <a:latin typeface="Avenir Next LT Pro Demi" panose="020B0704020202020204" pitchFamily="34" charset="0"/>
                <a:cs typeface="Arial" panose="020B0604020202020204" pitchFamily="34" charset="0"/>
              </a:rPr>
              <a:t>Karthikeyan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D18D9D-A175-4DF0-7760-605886A25B1F}"/>
              </a:ext>
            </a:extLst>
          </p:cNvPr>
          <p:cNvSpPr txBox="1"/>
          <p:nvPr/>
        </p:nvSpPr>
        <p:spPr>
          <a:xfrm>
            <a:off x="6053027" y="4047935"/>
            <a:ext cx="257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effectLst/>
                <a:latin typeface="Avenir Next LT Pro Demi" panose="020B0704020202020204" pitchFamily="34" charset="0"/>
                <a:cs typeface="Arial" panose="020B0604020202020204" pitchFamily="34" charset="0"/>
              </a:rPr>
              <a:t>Shashank </a:t>
            </a:r>
          </a:p>
          <a:p>
            <a:pPr algn="ctr"/>
            <a:r>
              <a:rPr lang="en-US" sz="2000" b="1" i="0" dirty="0">
                <a:effectLst/>
                <a:latin typeface="Avenir Next LT Pro Demi" panose="020B0704020202020204" pitchFamily="34" charset="0"/>
                <a:cs typeface="Arial" panose="020B0604020202020204" pitchFamily="34" charset="0"/>
              </a:rPr>
              <a:t>Gollapalli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0E848A-4799-4A8C-B43B-42DFDFA5DC47}"/>
              </a:ext>
            </a:extLst>
          </p:cNvPr>
          <p:cNvSpPr txBox="1"/>
          <p:nvPr/>
        </p:nvSpPr>
        <p:spPr>
          <a:xfrm>
            <a:off x="8806428" y="4047935"/>
            <a:ext cx="2402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effectLst/>
                <a:latin typeface="Avenir Next LT Pro Demi" panose="020B0704020202020204" pitchFamily="34" charset="0"/>
                <a:cs typeface="Arial" panose="020B0604020202020204" pitchFamily="34" charset="0"/>
              </a:rPr>
              <a:t>Shivaprakash</a:t>
            </a:r>
          </a:p>
          <a:p>
            <a:pPr algn="ctr"/>
            <a:r>
              <a:rPr lang="en-US" sz="2000" b="1" i="0" dirty="0">
                <a:effectLst/>
                <a:latin typeface="Avenir Next LT Pro Demi" panose="020B0704020202020204" pitchFamily="34" charset="0"/>
                <a:cs typeface="Arial" panose="020B0604020202020204" pitchFamily="34" charset="0"/>
              </a:rPr>
              <a:t>Mallappa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417B5D-F749-39FF-CDF3-806D3658445E}"/>
              </a:ext>
            </a:extLst>
          </p:cNvPr>
          <p:cNvGrpSpPr/>
          <p:nvPr/>
        </p:nvGrpSpPr>
        <p:grpSpPr>
          <a:xfrm>
            <a:off x="998220" y="1659503"/>
            <a:ext cx="10015386" cy="2011680"/>
            <a:chOff x="998220" y="1659503"/>
            <a:chExt cx="10015386" cy="201168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64057B-FF5D-425C-E3CB-3931B08C3DBE}"/>
                </a:ext>
              </a:extLst>
            </p:cNvPr>
            <p:cNvSpPr/>
            <p:nvPr/>
          </p:nvSpPr>
          <p:spPr>
            <a:xfrm>
              <a:off x="998220" y="1659503"/>
              <a:ext cx="2011680" cy="2011680"/>
            </a:xfrm>
            <a:prstGeom prst="ellipse">
              <a:avLst/>
            </a:prstGeom>
            <a:solidFill>
              <a:srgbClr val="F5C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profile image">
              <a:extLst>
                <a:ext uri="{FF2B5EF4-FFF2-40B4-BE49-F238E27FC236}">
                  <a16:creationId xmlns:a16="http://schemas.microsoft.com/office/drawing/2014/main" id="{EF3AEEB9-EFE7-22F4-861B-D3CD1AA7E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660" y="1750943"/>
              <a:ext cx="1828800" cy="18288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B759D2-3E05-5335-8D9E-338799887EF7}"/>
                </a:ext>
              </a:extLst>
            </p:cNvPr>
            <p:cNvSpPr/>
            <p:nvPr/>
          </p:nvSpPr>
          <p:spPr>
            <a:xfrm>
              <a:off x="6228047" y="1659503"/>
              <a:ext cx="2011680" cy="2011680"/>
            </a:xfrm>
            <a:prstGeom prst="ellipse">
              <a:avLst/>
            </a:prstGeom>
            <a:solidFill>
              <a:srgbClr val="F5C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636E3A-BAB0-9CE4-1BCB-6846DF4349C5}"/>
                </a:ext>
              </a:extLst>
            </p:cNvPr>
            <p:cNvSpPr/>
            <p:nvPr/>
          </p:nvSpPr>
          <p:spPr>
            <a:xfrm>
              <a:off x="3612339" y="1659503"/>
              <a:ext cx="2011680" cy="2011680"/>
            </a:xfrm>
            <a:prstGeom prst="ellipse">
              <a:avLst/>
            </a:prstGeom>
            <a:solidFill>
              <a:srgbClr val="F5C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5CD74C5-8C14-0CC6-CE52-933BDA704070}"/>
                </a:ext>
              </a:extLst>
            </p:cNvPr>
            <p:cNvSpPr/>
            <p:nvPr/>
          </p:nvSpPr>
          <p:spPr>
            <a:xfrm>
              <a:off x="9001926" y="1659503"/>
              <a:ext cx="2011680" cy="2011680"/>
            </a:xfrm>
            <a:prstGeom prst="ellipse">
              <a:avLst/>
            </a:prstGeom>
            <a:solidFill>
              <a:srgbClr val="F5CE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BAD9A4-AB60-6E8F-120D-594973B188B7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67B59D-870D-5694-47E9-5218427D419B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9C0521-19D9-E634-A750-46CB0BFD8064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F2AC2666-7C88-D4D0-870E-130EEB6CF0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8" b="23718"/>
          <a:stretch/>
        </p:blipFill>
        <p:spPr>
          <a:xfrm>
            <a:off x="6319487" y="1757791"/>
            <a:ext cx="1828800" cy="1815103"/>
          </a:xfrm>
          <a:prstGeom prst="ellipse">
            <a:avLst/>
          </a:prstGeom>
        </p:spPr>
      </p:pic>
      <p:pic>
        <p:nvPicPr>
          <p:cNvPr id="7" name="Picture 6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39860A61-9678-435A-1DA4-06EC8909974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47"/>
          <a:stretch/>
        </p:blipFill>
        <p:spPr>
          <a:xfrm>
            <a:off x="3703779" y="1750943"/>
            <a:ext cx="1830389" cy="1828800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3BE860-344C-F4D2-136A-2635BB0F25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936"/>
          <a:stretch/>
        </p:blipFill>
        <p:spPr>
          <a:xfrm>
            <a:off x="9097637" y="1757791"/>
            <a:ext cx="1820257" cy="1828800"/>
          </a:xfrm>
          <a:prstGeom prst="ellipse">
            <a:avLst/>
          </a:prstGeom>
        </p:spPr>
      </p:pic>
      <p:pic>
        <p:nvPicPr>
          <p:cNvPr id="3" name="RecSys">
            <a:hlinkClick r:id="" action="ppaction://media"/>
            <a:extLst>
              <a:ext uri="{FF2B5EF4-FFF2-40B4-BE49-F238E27FC236}">
                <a16:creationId xmlns:a16="http://schemas.microsoft.com/office/drawing/2014/main" id="{FFCFBC18-C9E7-9F9B-7032-0E459915D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4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7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DCEA7AB-6D29-B65D-5AAC-6E05CCF68836}"/>
              </a:ext>
            </a:extLst>
          </p:cNvPr>
          <p:cNvSpPr/>
          <p:nvPr/>
        </p:nvSpPr>
        <p:spPr>
          <a:xfrm>
            <a:off x="3779764" y="1323945"/>
            <a:ext cx="7645320" cy="2297134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1FF2A4-6180-CAFC-96DD-648180F89EC3}"/>
              </a:ext>
            </a:extLst>
          </p:cNvPr>
          <p:cNvGrpSpPr/>
          <p:nvPr/>
        </p:nvGrpSpPr>
        <p:grpSpPr>
          <a:xfrm>
            <a:off x="766917" y="1323945"/>
            <a:ext cx="10363199" cy="2297134"/>
            <a:chOff x="766917" y="1323945"/>
            <a:chExt cx="10363199" cy="22971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AE83065-9303-8038-1C9A-A7B345E169F3}"/>
                </a:ext>
              </a:extLst>
            </p:cNvPr>
            <p:cNvGrpSpPr/>
            <p:nvPr/>
          </p:nvGrpSpPr>
          <p:grpSpPr>
            <a:xfrm>
              <a:off x="766917" y="1323945"/>
              <a:ext cx="3205315" cy="2297134"/>
              <a:chOff x="766917" y="1323945"/>
              <a:chExt cx="3205315" cy="229713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9FA9B1-D2E2-C903-A622-686A46586E49}"/>
                  </a:ext>
                </a:extLst>
              </p:cNvPr>
              <p:cNvSpPr/>
              <p:nvPr/>
            </p:nvSpPr>
            <p:spPr>
              <a:xfrm>
                <a:off x="766917" y="1323945"/>
                <a:ext cx="3012848" cy="2297134"/>
              </a:xfrm>
              <a:prstGeom prst="rect">
                <a:avLst/>
              </a:prstGeom>
              <a:solidFill>
                <a:srgbClr val="F5CE35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5A89C3DE-A598-B832-1A4B-6A45844D42FF}"/>
                  </a:ext>
                </a:extLst>
              </p:cNvPr>
              <p:cNvSpPr/>
              <p:nvPr/>
            </p:nvSpPr>
            <p:spPr>
              <a:xfrm rot="5400000">
                <a:off x="3558149" y="2376278"/>
                <a:ext cx="635698" cy="192468"/>
              </a:xfrm>
              <a:prstGeom prst="triangle">
                <a:avLst/>
              </a:prstGeom>
              <a:solidFill>
                <a:srgbClr val="F5CE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3366CB-B255-08C2-A59E-EDABB254DC77}"/>
                </a:ext>
              </a:extLst>
            </p:cNvPr>
            <p:cNvSpPr txBox="1"/>
            <p:nvPr/>
          </p:nvSpPr>
          <p:spPr>
            <a:xfrm>
              <a:off x="4296698" y="2238594"/>
              <a:ext cx="6833418" cy="4678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200" dirty="0">
                  <a:latin typeface="Calibri" panose="020F0502020204030204" pitchFamily="34" charset="0"/>
                </a:rPr>
                <a:t>P</a:t>
              </a:r>
              <a:r>
                <a:rPr lang="en-US" sz="2200" b="0" i="0" u="none" strike="noStrike" baseline="0" dirty="0">
                  <a:latin typeface="Calibri" panose="020F0502020204030204" pitchFamily="34" charset="0"/>
                </a:rPr>
                <a:t>romoting healthy recipes and ingredients</a:t>
              </a:r>
              <a:endParaRPr lang="en-US" sz="2200" dirty="0">
                <a:ea typeface="+mj-ea"/>
                <a:cs typeface="+mj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FC3631-AF11-463C-7AC8-85D5AEDEA8EE}"/>
              </a:ext>
            </a:extLst>
          </p:cNvPr>
          <p:cNvGrpSpPr/>
          <p:nvPr/>
        </p:nvGrpSpPr>
        <p:grpSpPr>
          <a:xfrm>
            <a:off x="810503" y="1589161"/>
            <a:ext cx="2925675" cy="1766702"/>
            <a:chOff x="609942" y="1088212"/>
            <a:chExt cx="2925675" cy="176670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B1851F-F0A3-03BB-E8F8-A88FB132A1E9}"/>
                </a:ext>
              </a:extLst>
            </p:cNvPr>
            <p:cNvSpPr txBox="1"/>
            <p:nvPr/>
          </p:nvSpPr>
          <p:spPr>
            <a:xfrm>
              <a:off x="609942" y="2079751"/>
              <a:ext cx="2925675" cy="7751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3000" b="1" dirty="0">
                  <a:solidFill>
                    <a:schemeClr val="bg1"/>
                  </a:solidFill>
                  <a:ea typeface="+mj-ea"/>
                  <a:cs typeface="+mj-cs"/>
                </a:rPr>
                <a:t>The Business Objective</a:t>
              </a:r>
            </a:p>
          </p:txBody>
        </p:sp>
        <p:pic>
          <p:nvPicPr>
            <p:cNvPr id="12" name="Graphic 11" descr="Presentation with checklist with solid fill">
              <a:extLst>
                <a:ext uri="{FF2B5EF4-FFF2-40B4-BE49-F238E27FC236}">
                  <a16:creationId xmlns:a16="http://schemas.microsoft.com/office/drawing/2014/main" id="{FADD049B-9456-FCCC-404D-DED81419B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15579" y="1088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E6AFBD-B2C4-AEDF-A299-64C4A5868BD1}"/>
              </a:ext>
            </a:extLst>
          </p:cNvPr>
          <p:cNvGrpSpPr/>
          <p:nvPr/>
        </p:nvGrpSpPr>
        <p:grpSpPr>
          <a:xfrm>
            <a:off x="766917" y="3903845"/>
            <a:ext cx="10363199" cy="2297134"/>
            <a:chOff x="766917" y="3903845"/>
            <a:chExt cx="10363199" cy="229713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D23F811-73E6-A323-2E15-96E1BA1ADB9A}"/>
                </a:ext>
              </a:extLst>
            </p:cNvPr>
            <p:cNvGrpSpPr>
              <a:grpSpLocks/>
            </p:cNvGrpSpPr>
            <p:nvPr/>
          </p:nvGrpSpPr>
          <p:grpSpPr>
            <a:xfrm>
              <a:off x="766917" y="3903845"/>
              <a:ext cx="3205315" cy="2297134"/>
              <a:chOff x="766917" y="3903845"/>
              <a:chExt cx="3205315" cy="229713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85EBB92-B9DC-D9A3-541B-3C0A833DFA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6917" y="3903845"/>
                <a:ext cx="3012848" cy="2297134"/>
              </a:xfrm>
              <a:prstGeom prst="rect">
                <a:avLst/>
              </a:prstGeom>
              <a:solidFill>
                <a:srgbClr val="F5CE35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319F4D18-C7B6-F66F-8A9C-89F97CAF3787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3558149" y="4956178"/>
                <a:ext cx="635698" cy="192468"/>
              </a:xfrm>
              <a:prstGeom prst="triangle">
                <a:avLst/>
              </a:prstGeom>
              <a:solidFill>
                <a:srgbClr val="F5CE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E5F1C4-C930-78FB-392D-D27CC91CC6AC}"/>
                </a:ext>
              </a:extLst>
            </p:cNvPr>
            <p:cNvSpPr txBox="1"/>
            <p:nvPr/>
          </p:nvSpPr>
          <p:spPr>
            <a:xfrm>
              <a:off x="4296698" y="4139177"/>
              <a:ext cx="6833418" cy="18264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200" dirty="0">
                  <a:ea typeface="+mj-ea"/>
                  <a:cs typeface="+mj-cs"/>
                </a:rPr>
                <a:t>Building a recommender system that:</a:t>
              </a:r>
            </a:p>
            <a:p>
              <a:pPr marL="342900" indent="-3429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FFC000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2200" dirty="0">
                  <a:ea typeface="+mj-ea"/>
                  <a:cs typeface="+mj-cs"/>
                </a:rPr>
                <a:t>Recommends ingredients to users based on their past recipe reviews</a:t>
              </a:r>
            </a:p>
            <a:p>
              <a:pPr marL="342900" indent="-3429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FFC000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en-US" sz="2200" dirty="0">
                  <a:ea typeface="+mj-ea"/>
                  <a:cs typeface="+mj-cs"/>
                </a:rPr>
                <a:t>Recommends healthier alternative ingredients to users based on the nutritional values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AC53AB-3589-94D2-2A19-71F4BE8E0BDB}"/>
              </a:ext>
            </a:extLst>
          </p:cNvPr>
          <p:cNvGrpSpPr/>
          <p:nvPr/>
        </p:nvGrpSpPr>
        <p:grpSpPr>
          <a:xfrm>
            <a:off x="810503" y="4152842"/>
            <a:ext cx="2925675" cy="1799140"/>
            <a:chOff x="546948" y="3232253"/>
            <a:chExt cx="2925675" cy="17991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780B3E-12A5-D337-39D0-00292BD92526}"/>
                </a:ext>
              </a:extLst>
            </p:cNvPr>
            <p:cNvSpPr txBox="1"/>
            <p:nvPr/>
          </p:nvSpPr>
          <p:spPr>
            <a:xfrm>
              <a:off x="546948" y="4256229"/>
              <a:ext cx="2925675" cy="7751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3000" b="1" dirty="0">
                  <a:solidFill>
                    <a:schemeClr val="bg1"/>
                  </a:solidFill>
                  <a:ea typeface="+mj-ea"/>
                  <a:cs typeface="+mj-cs"/>
                </a:rPr>
                <a:t>The Data Science Objective</a:t>
              </a:r>
            </a:p>
          </p:txBody>
        </p:sp>
        <p:pic>
          <p:nvPicPr>
            <p:cNvPr id="14" name="Graphic 13" descr="Target with solid fill">
              <a:extLst>
                <a:ext uri="{FF2B5EF4-FFF2-40B4-BE49-F238E27FC236}">
                  <a16:creationId xmlns:a16="http://schemas.microsoft.com/office/drawing/2014/main" id="{DD404CAD-41A7-93CD-C34D-9F032E71F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2585" y="3232253"/>
              <a:ext cx="914400" cy="9144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C74ADA6-81E0-5975-9399-2D804975C560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PROJECT BACKGROUND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C0BBFE-AA97-E4F9-236E-CC75463F63B2}"/>
              </a:ext>
            </a:extLst>
          </p:cNvPr>
          <p:cNvSpPr/>
          <p:nvPr/>
        </p:nvSpPr>
        <p:spPr>
          <a:xfrm>
            <a:off x="3779764" y="3903845"/>
            <a:ext cx="7645320" cy="2297134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44BEA1-325B-5B90-606D-48C9221F461B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9D0D5FC-3264-57D4-837E-A2725B242804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3BCC4F9-8ED7-7190-0589-CDDDE6F52572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212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16683-1E22-D9B9-8F6B-9ACD1BC9C55D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BUSINESS INSIGHTS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F5B336-AA53-07B8-549E-3F3211AD4DBB}"/>
              </a:ext>
            </a:extLst>
          </p:cNvPr>
          <p:cNvGrpSpPr/>
          <p:nvPr/>
        </p:nvGrpSpPr>
        <p:grpSpPr>
          <a:xfrm>
            <a:off x="1017643" y="1341482"/>
            <a:ext cx="10219904" cy="4729380"/>
            <a:chOff x="1051708" y="1675779"/>
            <a:chExt cx="10219904" cy="47293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93300B-A477-305F-985D-4803DF6FC045}"/>
                </a:ext>
              </a:extLst>
            </p:cNvPr>
            <p:cNvSpPr txBox="1"/>
            <p:nvPr/>
          </p:nvSpPr>
          <p:spPr>
            <a:xfrm>
              <a:off x="1375973" y="3064026"/>
              <a:ext cx="2194560" cy="7751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3000" b="1" dirty="0">
                  <a:ea typeface="+mj-ea"/>
                  <a:cs typeface="+mj-cs"/>
                </a:rPr>
                <a:t>165,226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rgbClr val="F5CE35"/>
                  </a:solidFill>
                  <a:ea typeface="+mj-ea"/>
                  <a:cs typeface="+mj-cs"/>
                </a:rPr>
                <a:t>Reviews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43EF00-B125-97E5-F16E-EA7670DB23B2}"/>
                </a:ext>
              </a:extLst>
            </p:cNvPr>
            <p:cNvSpPr txBox="1"/>
            <p:nvPr/>
          </p:nvSpPr>
          <p:spPr>
            <a:xfrm>
              <a:off x="5064380" y="3060929"/>
              <a:ext cx="2194560" cy="7751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3000" b="1" dirty="0">
                  <a:ea typeface="+mj-ea"/>
                  <a:cs typeface="+mj-cs"/>
                </a:rPr>
                <a:t>11,346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rgbClr val="F5CE35"/>
                  </a:solidFill>
                  <a:ea typeface="+mj-ea"/>
                  <a:cs typeface="+mj-cs"/>
                </a:rPr>
                <a:t>Users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FF0D93-E3D1-67AC-7689-8F1DB6D1824C}"/>
                </a:ext>
              </a:extLst>
            </p:cNvPr>
            <p:cNvSpPr txBox="1"/>
            <p:nvPr/>
          </p:nvSpPr>
          <p:spPr>
            <a:xfrm>
              <a:off x="8889426" y="3060929"/>
              <a:ext cx="2194560" cy="7751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3000" b="1" dirty="0">
                  <a:ea typeface="+mj-ea"/>
                  <a:cs typeface="+mj-cs"/>
                </a:rPr>
                <a:t>231,637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b="1" dirty="0">
                  <a:solidFill>
                    <a:srgbClr val="F5CE35"/>
                  </a:solidFill>
                  <a:ea typeface="+mj-ea"/>
                  <a:cs typeface="+mj-cs"/>
                </a:rPr>
                <a:t>Recipes</a:t>
              </a:r>
            </a:p>
          </p:txBody>
        </p:sp>
        <p:pic>
          <p:nvPicPr>
            <p:cNvPr id="13" name="Graphic 12" descr="Customer review with solid fill">
              <a:extLst>
                <a:ext uri="{FF2B5EF4-FFF2-40B4-BE49-F238E27FC236}">
                  <a16:creationId xmlns:a16="http://schemas.microsoft.com/office/drawing/2014/main" id="{439758AD-A9A8-3A06-DF75-73946CF48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99103" y="1895045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Social network with solid fill">
              <a:extLst>
                <a:ext uri="{FF2B5EF4-FFF2-40B4-BE49-F238E27FC236}">
                  <a16:creationId xmlns:a16="http://schemas.microsoft.com/office/drawing/2014/main" id="{4FF37738-589B-5082-4792-05F7FE37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4460" y="1893496"/>
              <a:ext cx="914401" cy="914401"/>
            </a:xfrm>
            <a:prstGeom prst="rect">
              <a:avLst/>
            </a:prstGeom>
          </p:spPr>
        </p:pic>
        <p:pic>
          <p:nvPicPr>
            <p:cNvPr id="17" name="Graphic 16" descr="Menu outline">
              <a:extLst>
                <a:ext uri="{FF2B5EF4-FFF2-40B4-BE49-F238E27FC236}">
                  <a16:creationId xmlns:a16="http://schemas.microsoft.com/office/drawing/2014/main" id="{3AD3A96B-1EF7-4538-13D0-5839AC79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9506" y="1893497"/>
              <a:ext cx="914400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D677FA-FC7E-9651-E6FF-757E0D7CCB02}"/>
                </a:ext>
              </a:extLst>
            </p:cNvPr>
            <p:cNvSpPr/>
            <p:nvPr/>
          </p:nvSpPr>
          <p:spPr>
            <a:xfrm>
              <a:off x="1051708" y="1675779"/>
              <a:ext cx="2809188" cy="2495228"/>
            </a:xfrm>
            <a:prstGeom prst="rect">
              <a:avLst/>
            </a:prstGeom>
            <a:noFill/>
            <a:ln>
              <a:solidFill>
                <a:srgbClr val="F5CE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E43AF6-BE5B-83CE-F4F5-FF59926045A2}"/>
                </a:ext>
              </a:extLst>
            </p:cNvPr>
            <p:cNvSpPr/>
            <p:nvPr/>
          </p:nvSpPr>
          <p:spPr>
            <a:xfrm>
              <a:off x="4757066" y="1675779"/>
              <a:ext cx="2809188" cy="2495228"/>
            </a:xfrm>
            <a:prstGeom prst="rect">
              <a:avLst/>
            </a:prstGeom>
            <a:noFill/>
            <a:ln>
              <a:solidFill>
                <a:srgbClr val="F5CE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F8DDAC-9AC5-E215-FD04-989EE096806B}"/>
                </a:ext>
              </a:extLst>
            </p:cNvPr>
            <p:cNvSpPr/>
            <p:nvPr/>
          </p:nvSpPr>
          <p:spPr>
            <a:xfrm>
              <a:off x="8462424" y="1675779"/>
              <a:ext cx="2809188" cy="2495228"/>
            </a:xfrm>
            <a:prstGeom prst="rect">
              <a:avLst/>
            </a:prstGeom>
            <a:noFill/>
            <a:ln>
              <a:solidFill>
                <a:srgbClr val="F5CE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E596F-5594-3B25-BB2C-0F0D3A792020}"/>
                </a:ext>
              </a:extLst>
            </p:cNvPr>
            <p:cNvSpPr/>
            <p:nvPr/>
          </p:nvSpPr>
          <p:spPr>
            <a:xfrm>
              <a:off x="1051708" y="4621181"/>
              <a:ext cx="2809188" cy="1783978"/>
            </a:xfrm>
            <a:prstGeom prst="rect">
              <a:avLst/>
            </a:prstGeom>
            <a:noFill/>
            <a:ln>
              <a:solidFill>
                <a:srgbClr val="F5CE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61D9E2-A06D-FC88-2D77-B2F5202B3987}"/>
                </a:ext>
              </a:extLst>
            </p:cNvPr>
            <p:cNvSpPr/>
            <p:nvPr/>
          </p:nvSpPr>
          <p:spPr>
            <a:xfrm>
              <a:off x="4757066" y="4621181"/>
              <a:ext cx="2809188" cy="1783978"/>
            </a:xfrm>
            <a:prstGeom prst="rect">
              <a:avLst/>
            </a:prstGeom>
            <a:noFill/>
            <a:ln>
              <a:solidFill>
                <a:srgbClr val="F5CE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C3D715-C6D6-95E4-C646-2CE42FD7B0B2}"/>
                </a:ext>
              </a:extLst>
            </p:cNvPr>
            <p:cNvSpPr/>
            <p:nvPr/>
          </p:nvSpPr>
          <p:spPr>
            <a:xfrm>
              <a:off x="8462424" y="4621181"/>
              <a:ext cx="2809188" cy="1783978"/>
            </a:xfrm>
            <a:prstGeom prst="rect">
              <a:avLst/>
            </a:prstGeom>
            <a:noFill/>
            <a:ln>
              <a:solidFill>
                <a:srgbClr val="F5CE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97D8C0-F2FB-BDA0-82DA-8FBBDDD44376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0D09FB6-05CA-1B8E-42D5-1AE78DF20FCD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C5FD9-E29E-9F7F-A996-649E3D26BFC3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2325088-BA8B-BB71-2B7E-53DB093D0FF9}"/>
              </a:ext>
            </a:extLst>
          </p:cNvPr>
          <p:cNvSpPr txBox="1"/>
          <p:nvPr/>
        </p:nvSpPr>
        <p:spPr>
          <a:xfrm>
            <a:off x="1193057" y="4701271"/>
            <a:ext cx="2458361" cy="1047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ea typeface="+mj-ea"/>
                <a:cs typeface="+mj-cs"/>
              </a:rPr>
              <a:t>14.5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F5CE35"/>
                </a:solidFill>
                <a:ea typeface="+mj-ea"/>
                <a:cs typeface="+mj-cs"/>
              </a:rPr>
              <a:t>Average Number of Reviews per User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167DFF-2C80-3C65-2EFE-108E794783E1}"/>
              </a:ext>
            </a:extLst>
          </p:cNvPr>
          <p:cNvSpPr txBox="1"/>
          <p:nvPr/>
        </p:nvSpPr>
        <p:spPr>
          <a:xfrm>
            <a:off x="8603772" y="4715849"/>
            <a:ext cx="2458361" cy="1047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ea typeface="+mj-ea"/>
                <a:cs typeface="+mj-cs"/>
              </a:rPr>
              <a:t>5.5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F5CE35"/>
                </a:solidFill>
                <a:ea typeface="+mj-ea"/>
                <a:cs typeface="+mj-cs"/>
              </a:rPr>
              <a:t>Average Rating       per User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E29276-49F1-DD37-DD79-D92D81020E9B}"/>
              </a:ext>
            </a:extLst>
          </p:cNvPr>
          <p:cNvSpPr txBox="1"/>
          <p:nvPr/>
        </p:nvSpPr>
        <p:spPr>
          <a:xfrm>
            <a:off x="4898414" y="4715849"/>
            <a:ext cx="2458361" cy="1047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ea typeface="+mj-ea"/>
                <a:cs typeface="+mj-cs"/>
              </a:rPr>
              <a:t>2.6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F5CE35"/>
                </a:solidFill>
                <a:ea typeface="+mj-ea"/>
                <a:cs typeface="+mj-cs"/>
              </a:rPr>
              <a:t>Average Number of Reviews per Recipe</a:t>
            </a:r>
          </a:p>
        </p:txBody>
      </p:sp>
    </p:spTree>
    <p:extLst>
      <p:ext uri="{BB962C8B-B14F-4D97-AF65-F5344CB8AC3E}">
        <p14:creationId xmlns:p14="http://schemas.microsoft.com/office/powerpoint/2010/main" val="285329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16683-1E22-D9B9-8F6B-9ACD1BC9C55D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BUSINESS INSIGHTS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9CE8AB-2CB1-A2C2-3C79-9A4FB0D39FE0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5F03FA-6630-1FA1-162F-AB7C9B317A94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A49BF6-D25C-2D80-DF59-59F524F0A58E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173475C-58DA-17A6-F48B-979012C22947}"/>
              </a:ext>
            </a:extLst>
          </p:cNvPr>
          <p:cNvSpPr/>
          <p:nvPr/>
        </p:nvSpPr>
        <p:spPr>
          <a:xfrm>
            <a:off x="735980" y="1170880"/>
            <a:ext cx="3646449" cy="2575931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65502B-5D2C-6E82-2BF6-E7229FE2AC60}"/>
              </a:ext>
            </a:extLst>
          </p:cNvPr>
          <p:cNvSpPr/>
          <p:nvPr/>
        </p:nvSpPr>
        <p:spPr>
          <a:xfrm>
            <a:off x="735980" y="3869475"/>
            <a:ext cx="3646449" cy="2575931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96923E-B19E-9AE0-45C1-79A12345581A}"/>
              </a:ext>
            </a:extLst>
          </p:cNvPr>
          <p:cNvSpPr/>
          <p:nvPr/>
        </p:nvSpPr>
        <p:spPr>
          <a:xfrm>
            <a:off x="4545981" y="1170880"/>
            <a:ext cx="3646449" cy="2575931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78AB52-0BDD-BCA1-0960-355CCBF69EFB}"/>
              </a:ext>
            </a:extLst>
          </p:cNvPr>
          <p:cNvSpPr/>
          <p:nvPr/>
        </p:nvSpPr>
        <p:spPr>
          <a:xfrm>
            <a:off x="4545981" y="3869475"/>
            <a:ext cx="3646449" cy="2575931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46A9AA01-6492-CB50-A2A0-61EA51CBB071}"/>
              </a:ext>
            </a:extLst>
          </p:cNvPr>
          <p:cNvSpPr/>
          <p:nvPr/>
        </p:nvSpPr>
        <p:spPr>
          <a:xfrm rot="5400000">
            <a:off x="8057799" y="3683531"/>
            <a:ext cx="635698" cy="192468"/>
          </a:xfrm>
          <a:prstGeom prst="triangle">
            <a:avLst/>
          </a:prstGeom>
          <a:solidFill>
            <a:srgbClr val="F5C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8BD2A-7142-058D-3A40-F1F01CF8DA7F}"/>
              </a:ext>
            </a:extLst>
          </p:cNvPr>
          <p:cNvSpPr txBox="1"/>
          <p:nvPr/>
        </p:nvSpPr>
        <p:spPr>
          <a:xfrm>
            <a:off x="8737344" y="1210544"/>
            <a:ext cx="2718676" cy="48717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5CE35"/>
              </a:buClr>
            </a:pPr>
            <a:r>
              <a:rPr lang="en-US" sz="3000" dirty="0">
                <a:ea typeface="+mj-ea"/>
                <a:cs typeface="+mj-cs"/>
              </a:rPr>
              <a:t>The dataset is largely </a:t>
            </a:r>
            <a:r>
              <a:rPr lang="en-US" sz="3000" b="1" dirty="0">
                <a:solidFill>
                  <a:srgbClr val="F5CE35"/>
                </a:solidFill>
                <a:ea typeface="+mj-ea"/>
                <a:cs typeface="+mj-cs"/>
              </a:rPr>
              <a:t>imbalanced </a:t>
            </a:r>
            <a:r>
              <a:rPr lang="en-US" sz="3000" dirty="0">
                <a:ea typeface="+mj-ea"/>
                <a:cs typeface="+mj-cs"/>
              </a:rPr>
              <a:t>with most of the reviews having a rating of 6 and most of the recipes being </a:t>
            </a:r>
            <a:r>
              <a:rPr lang="en-US" sz="3000" b="1" dirty="0">
                <a:solidFill>
                  <a:srgbClr val="F5CE35"/>
                </a:solidFill>
                <a:ea typeface="+mj-ea"/>
                <a:cs typeface="+mj-cs"/>
              </a:rPr>
              <a:t>unhealthy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04867-0CFC-4721-17BC-C5B4C535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255" y="1282711"/>
            <a:ext cx="3479900" cy="2418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97EA8F-4AEF-F6C2-A535-AE665BC87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8" y="1249686"/>
            <a:ext cx="3447606" cy="2418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D5018-EF9E-3BF4-425E-CEB89F09A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81" y="3990958"/>
            <a:ext cx="3530548" cy="2375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42298-C356-A5C5-DEA1-2E31A7CC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094" y="3987511"/>
            <a:ext cx="3492061" cy="23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6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16683-1E22-D9B9-8F6B-9ACD1BC9C55D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BUSINESS INSIGHTS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9CE8AB-2CB1-A2C2-3C79-9A4FB0D39FE0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5F03FA-6630-1FA1-162F-AB7C9B317A94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A49BF6-D25C-2D80-DF59-59F524F0A58E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9B78E23-A5F1-605B-A899-744AFAEB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2" y="1212572"/>
            <a:ext cx="5121459" cy="51214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9D9009-4243-F63C-9563-C64DE62FC67E}"/>
              </a:ext>
            </a:extLst>
          </p:cNvPr>
          <p:cNvSpPr txBox="1"/>
          <p:nvPr/>
        </p:nvSpPr>
        <p:spPr>
          <a:xfrm>
            <a:off x="6259399" y="1337450"/>
            <a:ext cx="4854804" cy="48717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5CE35"/>
              </a:buClr>
            </a:pPr>
            <a:r>
              <a:rPr lang="en-US" sz="3000" dirty="0">
                <a:ea typeface="+mj-ea"/>
                <a:cs typeface="+mj-cs"/>
              </a:rPr>
              <a:t>The most used ingredients in the recipes are: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5CE35"/>
              </a:buClr>
            </a:pPr>
            <a:r>
              <a:rPr lang="en-US" sz="3000" dirty="0">
                <a:ea typeface="+mj-ea"/>
                <a:cs typeface="+mj-cs"/>
              </a:rPr>
              <a:t> </a:t>
            </a:r>
            <a:r>
              <a:rPr lang="en-US" sz="3000" b="1" dirty="0">
                <a:solidFill>
                  <a:srgbClr val="F5CE35"/>
                </a:solidFill>
                <a:ea typeface="+mj-ea"/>
                <a:cs typeface="+mj-cs"/>
              </a:rPr>
              <a:t>butter, salt, sugar, flour, eggs, olive oil</a:t>
            </a:r>
          </a:p>
        </p:txBody>
      </p:sp>
    </p:spTree>
    <p:extLst>
      <p:ext uri="{BB962C8B-B14F-4D97-AF65-F5344CB8AC3E}">
        <p14:creationId xmlns:p14="http://schemas.microsoft.com/office/powerpoint/2010/main" val="67430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16683-1E22-D9B9-8F6B-9ACD1BC9C55D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BUSINESS INSIGHTS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9CE8AB-2CB1-A2C2-3C79-9A4FB0D39FE0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5F03FA-6630-1FA1-162F-AB7C9B317A94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A49BF6-D25C-2D80-DF59-59F524F0A58E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C9D9009-4243-F63C-9563-C64DE62FC67E}"/>
              </a:ext>
            </a:extLst>
          </p:cNvPr>
          <p:cNvSpPr txBox="1"/>
          <p:nvPr/>
        </p:nvSpPr>
        <p:spPr>
          <a:xfrm>
            <a:off x="1309201" y="4581427"/>
            <a:ext cx="9713514" cy="1776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5CE35"/>
              </a:buClr>
            </a:pPr>
            <a:r>
              <a:rPr lang="en-US" sz="3000" dirty="0">
                <a:ea typeface="+mj-ea"/>
                <a:cs typeface="+mj-cs"/>
              </a:rPr>
              <a:t>Users have their own </a:t>
            </a:r>
            <a:r>
              <a:rPr lang="en-US" sz="3000" b="1" dirty="0">
                <a:solidFill>
                  <a:srgbClr val="F5CE35"/>
                </a:solidFill>
                <a:ea typeface="+mj-ea"/>
                <a:cs typeface="+mj-cs"/>
              </a:rPr>
              <a:t>preference</a:t>
            </a:r>
            <a:r>
              <a:rPr lang="en-US" sz="3000" dirty="0">
                <a:ea typeface="+mj-ea"/>
                <a:cs typeface="+mj-cs"/>
              </a:rPr>
              <a:t> when it comes to ingredients, so they have </a:t>
            </a:r>
            <a:r>
              <a:rPr lang="en-US" sz="3000" b="1" dirty="0">
                <a:solidFill>
                  <a:srgbClr val="F5CE35"/>
                </a:solidFill>
                <a:ea typeface="+mj-ea"/>
                <a:cs typeface="+mj-cs"/>
              </a:rPr>
              <a:t>replaced them to their taste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2300A2-CA42-D993-AA6A-C6651892718C}"/>
              </a:ext>
            </a:extLst>
          </p:cNvPr>
          <p:cNvGrpSpPr/>
          <p:nvPr/>
        </p:nvGrpSpPr>
        <p:grpSpPr>
          <a:xfrm>
            <a:off x="997333" y="1722339"/>
            <a:ext cx="10197334" cy="2940036"/>
            <a:chOff x="1007047" y="1499989"/>
            <a:chExt cx="10197334" cy="29400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B83FD0-2762-9291-8336-FF9232E8C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402" t="45652" r="48660" b="19502"/>
            <a:stretch/>
          </p:blipFill>
          <p:spPr>
            <a:xfrm>
              <a:off x="1007047" y="1499989"/>
              <a:ext cx="4790582" cy="29400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045E29-8C7F-FE25-C63E-A3AA4232B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483" t="35217" r="48660" b="30909"/>
            <a:stretch/>
          </p:blipFill>
          <p:spPr>
            <a:xfrm>
              <a:off x="6288858" y="1499989"/>
              <a:ext cx="4915523" cy="2940036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D585B5D-20F6-3F4B-4D9D-7C906D3313E3}"/>
              </a:ext>
            </a:extLst>
          </p:cNvPr>
          <p:cNvSpPr/>
          <p:nvPr/>
        </p:nvSpPr>
        <p:spPr>
          <a:xfrm>
            <a:off x="527985" y="1234738"/>
            <a:ext cx="11013528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Ingredient Substitution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584FAA-8D85-324C-BBEF-2AA392CFF69F}"/>
              </a:ext>
            </a:extLst>
          </p:cNvPr>
          <p:cNvSpPr/>
          <p:nvPr/>
        </p:nvSpPr>
        <p:spPr>
          <a:xfrm>
            <a:off x="527985" y="1234737"/>
            <a:ext cx="11013528" cy="3478665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6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116683-1E22-D9B9-8F6B-9ACD1BC9C55D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BUSINESS INSIGHTS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9CE8AB-2CB1-A2C2-3C79-9A4FB0D39FE0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5F03FA-6630-1FA1-162F-AB7C9B317A94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A49BF6-D25C-2D80-DF59-59F524F0A58E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C9D9009-4243-F63C-9563-C64DE62FC67E}"/>
              </a:ext>
            </a:extLst>
          </p:cNvPr>
          <p:cNvSpPr txBox="1"/>
          <p:nvPr/>
        </p:nvSpPr>
        <p:spPr>
          <a:xfrm>
            <a:off x="1309201" y="4581427"/>
            <a:ext cx="9713514" cy="1776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5CE35"/>
              </a:buClr>
            </a:pPr>
            <a:r>
              <a:rPr lang="en-US" sz="3000" dirty="0">
                <a:ea typeface="+mj-ea"/>
                <a:cs typeface="+mj-cs"/>
              </a:rPr>
              <a:t>There are many ingredients that are </a:t>
            </a:r>
            <a:r>
              <a:rPr lang="en-US" sz="3000" b="1" dirty="0">
                <a:solidFill>
                  <a:srgbClr val="F5CE35"/>
                </a:solidFill>
                <a:ea typeface="+mj-ea"/>
                <a:cs typeface="+mj-cs"/>
              </a:rPr>
              <a:t>usually used together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585B5D-20F6-3F4B-4D9D-7C906D3313E3}"/>
              </a:ext>
            </a:extLst>
          </p:cNvPr>
          <p:cNvSpPr/>
          <p:nvPr/>
        </p:nvSpPr>
        <p:spPr>
          <a:xfrm>
            <a:off x="527985" y="1234738"/>
            <a:ext cx="11013528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Ingredient Co-Occurrence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584FAA-8D85-324C-BBEF-2AA392CFF69F}"/>
              </a:ext>
            </a:extLst>
          </p:cNvPr>
          <p:cNvSpPr/>
          <p:nvPr/>
        </p:nvSpPr>
        <p:spPr>
          <a:xfrm>
            <a:off x="527985" y="1234737"/>
            <a:ext cx="11013528" cy="3478665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B86A4-30D4-EB1F-A7D5-148F5F2AA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85" t="47698" r="45103" b="31271"/>
          <a:stretch/>
        </p:blipFill>
        <p:spPr>
          <a:xfrm>
            <a:off x="716929" y="1721562"/>
            <a:ext cx="5111151" cy="1707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F2CBA9-DF21-EBBA-F32A-EB4B2BB79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5" t="47560" r="45644" b="18772"/>
          <a:stretch/>
        </p:blipFill>
        <p:spPr>
          <a:xfrm>
            <a:off x="6116327" y="1740416"/>
            <a:ext cx="5000658" cy="27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6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526A89-FF1D-4F6F-9693-48779A12E148}"/>
              </a:ext>
            </a:extLst>
          </p:cNvPr>
          <p:cNvSpPr/>
          <p:nvPr/>
        </p:nvSpPr>
        <p:spPr>
          <a:xfrm>
            <a:off x="8031637" y="1708213"/>
            <a:ext cx="3354195" cy="2362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116683-1E22-D9B9-8F6B-9ACD1BC9C55D}"/>
              </a:ext>
            </a:extLst>
          </p:cNvPr>
          <p:cNvSpPr txBox="1"/>
          <p:nvPr/>
        </p:nvSpPr>
        <p:spPr>
          <a:xfrm>
            <a:off x="623301" y="255611"/>
            <a:ext cx="11013528" cy="635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ea typeface="+mj-ea"/>
                <a:cs typeface="+mj-cs"/>
              </a:rPr>
              <a:t>THE METHODOLOGY: BASETABLE CREATION (1/2)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9CE8AB-2CB1-A2C2-3C79-9A4FB0D39FE0}"/>
              </a:ext>
            </a:extLst>
          </p:cNvPr>
          <p:cNvGrpSpPr/>
          <p:nvPr/>
        </p:nvGrpSpPr>
        <p:grpSpPr>
          <a:xfrm>
            <a:off x="0" y="255611"/>
            <a:ext cx="489758" cy="640080"/>
            <a:chOff x="0" y="227903"/>
            <a:chExt cx="489758" cy="640081"/>
          </a:xfrm>
          <a:solidFill>
            <a:srgbClr val="F5CE35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5F03FA-6630-1FA1-162F-AB7C9B317A94}"/>
                </a:ext>
              </a:extLst>
            </p:cNvPr>
            <p:cNvSpPr/>
            <p:nvPr/>
          </p:nvSpPr>
          <p:spPr>
            <a:xfrm>
              <a:off x="0" y="227903"/>
              <a:ext cx="321965" cy="6356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A49BF6-D25C-2D80-DF59-59F524F0A58E}"/>
                </a:ext>
              </a:extLst>
            </p:cNvPr>
            <p:cNvSpPr/>
            <p:nvPr/>
          </p:nvSpPr>
          <p:spPr>
            <a:xfrm>
              <a:off x="398318" y="227903"/>
              <a:ext cx="91440" cy="640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3046DC3-82AA-7C62-53E6-E39376C0494E}"/>
              </a:ext>
            </a:extLst>
          </p:cNvPr>
          <p:cNvSpPr/>
          <p:nvPr/>
        </p:nvSpPr>
        <p:spPr>
          <a:xfrm>
            <a:off x="527985" y="1234738"/>
            <a:ext cx="2981818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Reviews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0839BA-5382-19D4-2599-D767293AF3FF}"/>
              </a:ext>
            </a:extLst>
          </p:cNvPr>
          <p:cNvSpPr/>
          <p:nvPr/>
        </p:nvSpPr>
        <p:spPr>
          <a:xfrm>
            <a:off x="3714921" y="1234738"/>
            <a:ext cx="7817165" cy="417717"/>
          </a:xfrm>
          <a:prstGeom prst="rect">
            <a:avLst/>
          </a:prstGeom>
          <a:solidFill>
            <a:srgbClr val="F5CE3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Recipes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83F799-26E0-463D-0712-8EB875F71CA3}"/>
              </a:ext>
            </a:extLst>
          </p:cNvPr>
          <p:cNvSpPr txBox="1"/>
          <p:nvPr/>
        </p:nvSpPr>
        <p:spPr>
          <a:xfrm>
            <a:off x="623301" y="1708213"/>
            <a:ext cx="2721627" cy="20527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User ID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Recipe ID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Reviewed Date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Rating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Review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ea typeface="+mj-ea"/>
              <a:cs typeface="+mj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6BB1AA-5F5C-1D42-F98D-005B185A7DB0}"/>
              </a:ext>
            </a:extLst>
          </p:cNvPr>
          <p:cNvSpPr txBox="1"/>
          <p:nvPr/>
        </p:nvSpPr>
        <p:spPr>
          <a:xfrm>
            <a:off x="3877267" y="1708213"/>
            <a:ext cx="2406797" cy="3625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Recipe Name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Recipe ID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Minutes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Contributor ID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Submitted Date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Tags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No. of Steps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Steps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Description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Ingredients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No. of Ingredients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DB37B1-67DD-16E8-9ACE-E4EAD34B25FC}"/>
              </a:ext>
            </a:extLst>
          </p:cNvPr>
          <p:cNvSpPr txBox="1"/>
          <p:nvPr/>
        </p:nvSpPr>
        <p:spPr>
          <a:xfrm>
            <a:off x="6130065" y="1708213"/>
            <a:ext cx="1725748" cy="546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Nutrition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8F48717-B801-BB8E-65B2-C4544114822C}"/>
              </a:ext>
            </a:extLst>
          </p:cNvPr>
          <p:cNvSpPr/>
          <p:nvPr/>
        </p:nvSpPr>
        <p:spPr>
          <a:xfrm>
            <a:off x="527985" y="1234737"/>
            <a:ext cx="2981818" cy="4129113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1580E8-FFA9-9BFC-AF6D-AE0FF0FBCEB2}"/>
              </a:ext>
            </a:extLst>
          </p:cNvPr>
          <p:cNvSpPr/>
          <p:nvPr/>
        </p:nvSpPr>
        <p:spPr>
          <a:xfrm>
            <a:off x="3712392" y="1234738"/>
            <a:ext cx="7817165" cy="4129113"/>
          </a:xfrm>
          <a:prstGeom prst="rect">
            <a:avLst/>
          </a:prstGeom>
          <a:noFill/>
          <a:ln>
            <a:solidFill>
              <a:srgbClr val="F5CE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131A6C9F-4266-C040-0542-CE71C5479AF1}"/>
              </a:ext>
            </a:extLst>
          </p:cNvPr>
          <p:cNvSpPr/>
          <p:nvPr/>
        </p:nvSpPr>
        <p:spPr>
          <a:xfrm rot="10800000">
            <a:off x="3518371" y="5476159"/>
            <a:ext cx="5088301" cy="30247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F6C79-006A-8A85-DD2E-38740492F4D3}"/>
              </a:ext>
            </a:extLst>
          </p:cNvPr>
          <p:cNvSpPr txBox="1"/>
          <p:nvPr/>
        </p:nvSpPr>
        <p:spPr>
          <a:xfrm>
            <a:off x="8105849" y="1708213"/>
            <a:ext cx="1854298" cy="23624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Calories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Fat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Sugar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Sodium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Protein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Sat. Fat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Carbs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9199AA-8E06-5A94-673A-33C9491CC146}"/>
              </a:ext>
            </a:extLst>
          </p:cNvPr>
          <p:cNvSpPr txBox="1"/>
          <p:nvPr/>
        </p:nvSpPr>
        <p:spPr>
          <a:xfrm>
            <a:off x="10039546" y="1708213"/>
            <a:ext cx="1346286" cy="3917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FFC000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ea typeface="+mj-ea"/>
                <a:cs typeface="+mj-cs"/>
              </a:rPr>
              <a:t>Healthy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BB7D506-5B11-7D44-55E1-6DCA87F38927}"/>
              </a:ext>
            </a:extLst>
          </p:cNvPr>
          <p:cNvSpPr/>
          <p:nvPr/>
        </p:nvSpPr>
        <p:spPr>
          <a:xfrm>
            <a:off x="7620974" y="1835545"/>
            <a:ext cx="311084" cy="2450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FCD0646-1827-43B6-298E-CE26E75F32BA}"/>
              </a:ext>
            </a:extLst>
          </p:cNvPr>
          <p:cNvSpPr/>
          <p:nvPr/>
        </p:nvSpPr>
        <p:spPr>
          <a:xfrm>
            <a:off x="9657633" y="1835545"/>
            <a:ext cx="311084" cy="24509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DBD85-601E-5F29-79FD-BBFEB5183BEE}"/>
              </a:ext>
            </a:extLst>
          </p:cNvPr>
          <p:cNvSpPr txBox="1"/>
          <p:nvPr/>
        </p:nvSpPr>
        <p:spPr>
          <a:xfrm>
            <a:off x="4292931" y="5887702"/>
            <a:ext cx="3483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/>
              <a:t>Merged the tables on Recipe ID</a:t>
            </a:r>
            <a:endParaRPr lang="en-US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1F782B-431B-EEAF-73BB-A6B43EDFB2BF}"/>
              </a:ext>
            </a:extLst>
          </p:cNvPr>
          <p:cNvSpPr txBox="1"/>
          <p:nvPr/>
        </p:nvSpPr>
        <p:spPr>
          <a:xfrm>
            <a:off x="8031637" y="4070681"/>
            <a:ext cx="3483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/>
              <a:t>New variables created</a:t>
            </a:r>
            <a:endParaRPr lang="en-US" sz="16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02CC7-08AB-044E-75D5-1DA84BA92709}"/>
              </a:ext>
            </a:extLst>
          </p:cNvPr>
          <p:cNvSpPr txBox="1"/>
          <p:nvPr/>
        </p:nvSpPr>
        <p:spPr>
          <a:xfrm>
            <a:off x="-716993" y="6534375"/>
            <a:ext cx="3483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Voice: Shashank Gollapalli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FCD00BDA-0FED-99E3-C015-C25DBF7A4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8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19"/>
    </mc:Choice>
    <mc:Fallback xmlns="">
      <p:transition spd="slow" advTm="45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Widescreen</PresentationFormat>
  <Paragraphs>139</Paragraphs>
  <Slides>16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 Demi</vt:lpstr>
      <vt:lpstr>Calibri</vt:lpstr>
      <vt:lpstr>Calibri Light</vt:lpstr>
      <vt:lpstr>Woff2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Karakoulian1 Maria</dc:creator>
  <cp:lastModifiedBy>Gollapalli Shashank</cp:lastModifiedBy>
  <cp:revision>24</cp:revision>
  <dcterms:created xsi:type="dcterms:W3CDTF">2023-04-22T20:50:59Z</dcterms:created>
  <dcterms:modified xsi:type="dcterms:W3CDTF">2023-04-24T22:10:39Z</dcterms:modified>
</cp:coreProperties>
</file>